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handoutMasterIdLst>
    <p:handoutMasterId r:id="rId20"/>
  </p:handoutMasterIdLst>
  <p:sldIdLst>
    <p:sldId id="377" r:id="rId5"/>
    <p:sldId id="380" r:id="rId6"/>
    <p:sldId id="391" r:id="rId7"/>
    <p:sldId id="381" r:id="rId8"/>
    <p:sldId id="382" r:id="rId9"/>
    <p:sldId id="389" r:id="rId10"/>
    <p:sldId id="387" r:id="rId11"/>
    <p:sldId id="388" r:id="rId12"/>
    <p:sldId id="385" r:id="rId13"/>
    <p:sldId id="363" r:id="rId14"/>
    <p:sldId id="379" r:id="rId15"/>
    <p:sldId id="390" r:id="rId16"/>
    <p:sldId id="392" r:id="rId17"/>
    <p:sldId id="353" r:id="rId18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nopp, Jennifer Reigeluth" initials="KJR" lastIdx="1" clrIdx="0">
    <p:extLst>
      <p:ext uri="{19B8F6BF-5375-455C-9EA6-DF929625EA0E}">
        <p15:presenceInfo xmlns:p15="http://schemas.microsoft.com/office/powerpoint/2012/main" userId="S-1-5-21-1085031214-1292428093-527237240-11370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9E9A95"/>
    <a:srgbClr val="382E25"/>
    <a:srgbClr val="C17945"/>
    <a:srgbClr val="31526A"/>
    <a:srgbClr val="690304"/>
    <a:srgbClr val="252626"/>
    <a:srgbClr val="A6A6A6"/>
    <a:srgbClr val="C6BFBB"/>
    <a:srgbClr val="ED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1" autoAdjust="0"/>
    <p:restoredTop sz="94729" autoAdjust="0"/>
  </p:normalViewPr>
  <p:slideViewPr>
    <p:cSldViewPr snapToGrid="0" snapToObjects="1">
      <p:cViewPr varScale="1">
        <p:scale>
          <a:sx n="104" d="100"/>
          <a:sy n="104" d="100"/>
        </p:scale>
        <p:origin x="667" y="67"/>
      </p:cViewPr>
      <p:guideLst>
        <p:guide orient="horz" pos="3185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5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jgardne\AppData\Local\Microsoft\Windows\INetCache\Content.Outlook\A5GMO59W\Graph%20for%20faculty%20meet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Elementary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201</c:v>
                </c:pt>
                <c:pt idx="1">
                  <c:v>189</c:v>
                </c:pt>
                <c:pt idx="2">
                  <c:v>171</c:v>
                </c:pt>
                <c:pt idx="3">
                  <c:v>165</c:v>
                </c:pt>
                <c:pt idx="4">
                  <c:v>179</c:v>
                </c:pt>
                <c:pt idx="5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0-4D9C-B54D-1EA71DEF02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510-4D9C-B54D-1EA71DEF02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7BC8D39-E140-A140-AA64-43CE9F86AAC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510-4D9C-B54D-1EA71DEF02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D23CF81-C1F1-E948-B458-9C01F007B60F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10-4D9C-B54D-1EA71DEF02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BFA3449-A940-B241-89BD-84B76AB5B8F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510-4D9C-B54D-1EA71DEF024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07093B3-0412-1F44-8E0D-7C80A4C9BA4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510-4D9C-B54D-1EA71DEF024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787A94C-E0D5-5D47-A1DE-7AC1F84A669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510-4D9C-B54D-1EA71DEF02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115</c:v>
                </c:pt>
                <c:pt idx="1">
                  <c:v>101</c:v>
                </c:pt>
                <c:pt idx="2">
                  <c:v>92</c:v>
                </c:pt>
                <c:pt idx="3">
                  <c:v>123</c:v>
                </c:pt>
                <c:pt idx="4">
                  <c:v>92</c:v>
                </c:pt>
                <c:pt idx="5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10-4D9C-B54D-1EA71DEF02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Grades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62</c:v>
                </c:pt>
                <c:pt idx="1">
                  <c:v>55</c:v>
                </c:pt>
                <c:pt idx="2">
                  <c:v>40</c:v>
                </c:pt>
                <c:pt idx="3">
                  <c:v>45</c:v>
                </c:pt>
                <c:pt idx="4">
                  <c:v>38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10-4D9C-B54D-1EA71DEF02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097947152"/>
        <c:axId val="-1097945376"/>
        <c:axId val="0"/>
      </c:bar3DChart>
      <c:catAx>
        <c:axId val="-109794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7945376"/>
        <c:crosses val="autoZero"/>
        <c:auto val="1"/>
        <c:lblAlgn val="ctr"/>
        <c:lblOffset val="100"/>
        <c:noMultiLvlLbl val="0"/>
      </c:catAx>
      <c:valAx>
        <c:axId val="-109794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794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Elementary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(applicants)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</c:v>
                </c:pt>
                <c:pt idx="1">
                  <c:v>84</c:v>
                </c:pt>
                <c:pt idx="2">
                  <c:v>76</c:v>
                </c:pt>
                <c:pt idx="3">
                  <c:v>105</c:v>
                </c:pt>
                <c:pt idx="4">
                  <c:v>67</c:v>
                </c:pt>
                <c:pt idx="5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7-4640-B2D2-6954DEFD8C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157-4640-B2D2-6954DEFD8C9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7BC8D39-E140-A140-AA64-43CE9F86AAC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157-4640-B2D2-6954DEFD8C9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D23CF81-C1F1-E948-B458-9C01F007B60F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157-4640-B2D2-6954DEFD8C9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BFA3449-A940-B241-89BD-84B76AB5B8F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157-4640-B2D2-6954DEFD8C9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07093B3-0412-1F44-8E0D-7C80A4C9BA4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157-4640-B2D2-6954DEFD8C9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787A94C-E0D5-5D47-A1DE-7AC1F84A669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157-4640-B2D2-6954DEFD8C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(applicants)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79</c:v>
                </c:pt>
                <c:pt idx="1">
                  <c:v>79</c:v>
                </c:pt>
                <c:pt idx="2">
                  <c:v>77</c:v>
                </c:pt>
                <c:pt idx="3">
                  <c:v>76</c:v>
                </c:pt>
                <c:pt idx="4">
                  <c:v>82</c:v>
                </c:pt>
                <c:pt idx="5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57-4640-B2D2-6954DEFD8C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Grades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(applicants)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21</c:v>
                </c:pt>
                <c:pt idx="1">
                  <c:v>22</c:v>
                </c:pt>
                <c:pt idx="2">
                  <c:v>18</c:v>
                </c:pt>
                <c:pt idx="3">
                  <c:v>11</c:v>
                </c:pt>
                <c:pt idx="4">
                  <c:v>15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57-4640-B2D2-6954DEFD8C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004909632"/>
        <c:axId val="-1004907072"/>
        <c:axId val="0"/>
      </c:bar3DChart>
      <c:catAx>
        <c:axId val="-100490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04907072"/>
        <c:crosses val="autoZero"/>
        <c:auto val="1"/>
        <c:lblAlgn val="ctr"/>
        <c:lblOffset val="100"/>
        <c:noMultiLvlLbl val="0"/>
      </c:catAx>
      <c:valAx>
        <c:axId val="-100490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0490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School of Education Revenue, Expense and Available Reserves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81548556430448"/>
          <c:y val="0.12343481654957064"/>
          <c:w val="0.88185118110236216"/>
          <c:h val="0.770788077719793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Total Revenues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Sheet1!$A$5:$A$9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 PROJ</c:v>
                </c:pt>
              </c:strCache>
            </c:strRef>
          </c:cat>
          <c:val>
            <c:numRef>
              <c:f>Sheet1!$B$5:$B$9</c:f>
              <c:numCache>
                <c:formatCode>_(* #,##0_);_(* \(#,##0\);_(* "-"??_);_(@_)</c:formatCode>
                <c:ptCount val="5"/>
                <c:pt idx="0">
                  <c:v>31502185</c:v>
                </c:pt>
                <c:pt idx="1">
                  <c:v>30320845</c:v>
                </c:pt>
                <c:pt idx="2">
                  <c:v>30128313</c:v>
                </c:pt>
                <c:pt idx="3">
                  <c:v>28309986</c:v>
                </c:pt>
                <c:pt idx="4">
                  <c:v>26911686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51-40E2-BEA6-D02B8803DE69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Total Expenses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Sheet1!$A$5:$A$9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 PROJ</c:v>
                </c:pt>
              </c:strCache>
            </c:strRef>
          </c:cat>
          <c:val>
            <c:numRef>
              <c:f>Sheet1!$C$5:$C$9</c:f>
              <c:numCache>
                <c:formatCode>_(* #,##0_);_(* \(#,##0\);_(* "-"??_);_(@_)</c:formatCode>
                <c:ptCount val="5"/>
                <c:pt idx="0">
                  <c:v>29240912</c:v>
                </c:pt>
                <c:pt idx="1">
                  <c:v>29180513</c:v>
                </c:pt>
                <c:pt idx="2">
                  <c:v>27437514</c:v>
                </c:pt>
                <c:pt idx="3">
                  <c:v>27792085</c:v>
                </c:pt>
                <c:pt idx="4">
                  <c:v>27948772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51-40E2-BEA6-D02B8803DE69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Discretionary Transfers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Sheet1!$A$5:$A$9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 PROJ</c:v>
                </c:pt>
              </c:strCache>
            </c:strRef>
          </c:cat>
          <c:val>
            <c:numRef>
              <c:f>Sheet1!$D$5:$D$9</c:f>
              <c:numCache>
                <c:formatCode>_(* #,##0_);_(* \(#,##0\);_(* "-"??_);_(@_)</c:formatCode>
                <c:ptCount val="5"/>
                <c:pt idx="0">
                  <c:v>1778938</c:v>
                </c:pt>
                <c:pt idx="1">
                  <c:v>973744</c:v>
                </c:pt>
                <c:pt idx="2">
                  <c:v>2426019</c:v>
                </c:pt>
                <c:pt idx="3">
                  <c:v>405562</c:v>
                </c:pt>
                <c:pt idx="4">
                  <c:v>-1037086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51-40E2-BEA6-D02B8803DE69}"/>
            </c:ext>
          </c:extLst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Available Reserves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Sheet1!$A$5:$A$9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 PROJ</c:v>
                </c:pt>
              </c:strCache>
            </c:strRef>
          </c:cat>
          <c:val>
            <c:numRef>
              <c:f>Sheet1!$E$5:$E$9</c:f>
              <c:numCache>
                <c:formatCode>_(* #,##0_);_(* \(#,##0\);_(* "-"??_);_(@_)</c:formatCode>
                <c:ptCount val="5"/>
                <c:pt idx="0">
                  <c:v>5914973</c:v>
                </c:pt>
                <c:pt idx="1">
                  <c:v>6298655</c:v>
                </c:pt>
                <c:pt idx="2">
                  <c:v>6696359</c:v>
                </c:pt>
                <c:pt idx="3">
                  <c:v>7057283</c:v>
                </c:pt>
                <c:pt idx="4">
                  <c:v>6020197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51-40E2-BEA6-D02B8803D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2675744"/>
        <c:axId val="322245984"/>
      </c:lineChart>
      <c:catAx>
        <c:axId val="32267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245984"/>
        <c:crosses val="autoZero"/>
        <c:auto val="1"/>
        <c:lblAlgn val="ctr"/>
        <c:lblOffset val="100"/>
        <c:noMultiLvlLbl val="0"/>
      </c:catAx>
      <c:valAx>
        <c:axId val="32224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67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744830107820689E-2"/>
          <c:y val="0.92609418076366801"/>
          <c:w val="0.86451033978435865"/>
          <c:h val="7.3905819236331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0.70227</cdr:x>
      <cdr:y>0.15702</cdr:y>
    </cdr:from>
    <cdr:to>
      <cdr:x>0.76782</cdr:x>
      <cdr:y>0.23438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00513" y="749746"/>
          <a:ext cx="56938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309</a:t>
          </a:r>
          <a:endParaRPr lang="en-US" dirty="0"/>
        </a:p>
      </cdr:txBody>
    </cdr:sp>
  </cdr:relSizeAnchor>
  <cdr:relSizeAnchor xmlns:cdr="http://schemas.openxmlformats.org/drawingml/2006/chartDrawing">
    <cdr:from>
      <cdr:x>0.2794</cdr:x>
      <cdr:y>0.0688</cdr:y>
    </cdr:from>
    <cdr:to>
      <cdr:x>0.34494</cdr:x>
      <cdr:y>0.14615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7061" y="328503"/>
          <a:ext cx="56938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345</a:t>
          </a:r>
          <a:endParaRPr lang="en-US" dirty="0"/>
        </a:p>
      </cdr:txBody>
    </cdr:sp>
  </cdr:relSizeAnchor>
  <cdr:relSizeAnchor xmlns:cdr="http://schemas.openxmlformats.org/drawingml/2006/chartDrawing">
    <cdr:from>
      <cdr:x>0.56177</cdr:x>
      <cdr:y>0.10963</cdr:y>
    </cdr:from>
    <cdr:to>
      <cdr:x>0.62732</cdr:x>
      <cdr:y>0.18698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79977" y="523443"/>
          <a:ext cx="56938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332</a:t>
          </a:r>
          <a:endParaRPr lang="en-US" dirty="0"/>
        </a:p>
      </cdr:txBody>
    </cdr:sp>
  </cdr:relSizeAnchor>
  <cdr:relSizeAnchor xmlns:cdr="http://schemas.openxmlformats.org/drawingml/2006/chartDrawing">
    <cdr:from>
      <cdr:x>0.4172</cdr:x>
      <cdr:y>0.15702</cdr:y>
    </cdr:from>
    <cdr:to>
      <cdr:x>0.48275</cdr:x>
      <cdr:y>0.23438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24158" y="749746"/>
          <a:ext cx="56938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303</a:t>
          </a: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3304" y="-648376"/>
            <a:ext cx="733465" cy="2367520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3" y="2766523"/>
            <a:ext cx="7734221" cy="111449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Unnecessarily extra long title of presentation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4709821"/>
            <a:ext cx="7734222" cy="277654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INDIANA UNIVERSITY SCHOOL OF EDUCATION</a:t>
            </a:r>
            <a:endParaRPr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2443859"/>
            <a:ext cx="7734222" cy="252412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SUBHEAD OR NAME OF SCHOOL, DEPARTMENT, OR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757F-C32B-F74E-BBDF-FBF284EC53E7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571B-9E05-304C-9F0B-4B72732F8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757F-C32B-F74E-BBDF-FBF284EC53E7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571B-9E05-304C-9F0B-4B72732F8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2274522"/>
            <a:ext cx="6802482" cy="656910"/>
          </a:xfrm>
        </p:spPr>
        <p:txBody>
          <a:bodyPr anchor="ctr">
            <a:noAutofit/>
          </a:bodyPr>
          <a:lstStyle>
            <a:lvl1pPr>
              <a:defRPr sz="40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032786"/>
            <a:ext cx="3700462" cy="252412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NUMBER OR SUBTITLE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827" y="759070"/>
            <a:ext cx="8004391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72066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TITLE OR SUBTITLE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629404"/>
            <a:ext cx="8015594" cy="281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 SCHOOL</a:t>
              </a:r>
              <a:r>
                <a:rPr lang="en-US" sz="900" baseline="0" dirty="0" smtClean="0">
                  <a:solidFill>
                    <a:srgbClr val="FFFFFF"/>
                  </a:solidFill>
                </a:rPr>
                <a:t> OF EDUCATION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348" y="759070"/>
            <a:ext cx="8004409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8" y="1630404"/>
            <a:ext cx="8011069" cy="2818769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TITLE OR SUBTITLE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 SCHOOL OF EDUCATION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24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09" y="0"/>
            <a:ext cx="3570941" cy="51435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  <p:transition spd="slow" advClick="0" advTm="1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  <p:transition spd="slow" advClick="0" advTm="1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31042" y="4235585"/>
            <a:ext cx="3372874" cy="922081"/>
            <a:chOff x="631042" y="4235585"/>
            <a:chExt cx="3372874" cy="92208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1042" y="4235585"/>
              <a:ext cx="536130" cy="92208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4326066"/>
              <a:ext cx="357525" cy="453783"/>
            </a:xfrm>
            <a:prstGeom prst="rect">
              <a:avLst/>
            </a:prstGeom>
          </p:spPr>
        </p:pic>
        <p:pic>
          <p:nvPicPr>
            <p:cNvPr id="14" name="Picture 13" descr="indianauniversity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94" y="4313667"/>
              <a:ext cx="2630022" cy="472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  <p:transition spd="slow" advClick="0" advTm="1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  <p:sldLayoutId id="2147493478" r:id="rId10"/>
    <p:sldLayoutId id="2147493479" r:id="rId11"/>
  </p:sldLayoutIdLst>
  <p:transition spd="slow" advClick="0" advTm="15000">
    <p:wipe/>
  </p:transition>
  <p:txStyles>
    <p:titleStyle>
      <a:lvl1pPr algn="l" defTabSz="457200" rtl="0" eaLnBrk="1" latinLnBrk="0" hangingPunct="1">
        <a:spcBef>
          <a:spcPct val="0"/>
        </a:spcBef>
        <a:buNone/>
        <a:defRPr sz="3200" b="1" i="0" u="none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b="0" i="0" u="none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9834" y="1566268"/>
            <a:ext cx="4068096" cy="19263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Bloomington Campus Faculty Meeting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27, 2017</a:t>
            </a:r>
            <a:endParaRPr lang="en-US" dirty="0"/>
          </a:p>
        </p:txBody>
      </p:sp>
      <p:pic>
        <p:nvPicPr>
          <p:cNvPr id="4" name="Picture 3" title="Students and Solar Eclisp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1" y="648928"/>
            <a:ext cx="4595986" cy="3309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0423" y="248818"/>
            <a:ext cx="2435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Solar Eclipse 2017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9879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588804"/>
              </p:ext>
            </p:extLst>
          </p:nvPr>
        </p:nvGraphicFramePr>
        <p:xfrm>
          <a:off x="958645" y="1585452"/>
          <a:ext cx="6894873" cy="297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95635"/>
              </p:ext>
            </p:extLst>
          </p:nvPr>
        </p:nvGraphicFramePr>
        <p:xfrm>
          <a:off x="767530" y="213852"/>
          <a:ext cx="7705420" cy="1189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2900">
                  <a:extLst>
                    <a:ext uri="{9D8B030D-6E8A-4147-A177-3AD203B41FA5}">
                      <a16:colId xmlns:a16="http://schemas.microsoft.com/office/drawing/2014/main" val="3950291077"/>
                    </a:ext>
                  </a:extLst>
                </a:gridCol>
                <a:gridCol w="1545630">
                  <a:extLst>
                    <a:ext uri="{9D8B030D-6E8A-4147-A177-3AD203B41FA5}">
                      <a16:colId xmlns:a16="http://schemas.microsoft.com/office/drawing/2014/main" val="3045396719"/>
                    </a:ext>
                  </a:extLst>
                </a:gridCol>
                <a:gridCol w="1545630">
                  <a:extLst>
                    <a:ext uri="{9D8B030D-6E8A-4147-A177-3AD203B41FA5}">
                      <a16:colId xmlns:a16="http://schemas.microsoft.com/office/drawing/2014/main" val="3301510601"/>
                    </a:ext>
                  </a:extLst>
                </a:gridCol>
                <a:gridCol w="1545630">
                  <a:extLst>
                    <a:ext uri="{9D8B030D-6E8A-4147-A177-3AD203B41FA5}">
                      <a16:colId xmlns:a16="http://schemas.microsoft.com/office/drawing/2014/main" val="3087538802"/>
                    </a:ext>
                  </a:extLst>
                </a:gridCol>
                <a:gridCol w="1545630">
                  <a:extLst>
                    <a:ext uri="{9D8B030D-6E8A-4147-A177-3AD203B41FA5}">
                      <a16:colId xmlns:a16="http://schemas.microsoft.com/office/drawing/2014/main" val="2274100524"/>
                    </a:ext>
                  </a:extLst>
                </a:gridCol>
              </a:tblGrid>
              <a:tr h="20985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 Revenues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 Expenses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Discretionary Transfers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Available Reserves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55937544"/>
                  </a:ext>
                </a:extLst>
              </a:tr>
              <a:tr h="195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FY14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31,502,185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29,240,912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1,778,938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5,914,973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0240817"/>
                  </a:ext>
                </a:extLst>
              </a:tr>
              <a:tr h="196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FY15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30,320,845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29,180,513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973,744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6,298,655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7513941"/>
                  </a:ext>
                </a:extLst>
              </a:tr>
              <a:tr h="195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FY16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30,128,313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27,437,514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2,426,019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6,696,359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4464173"/>
                  </a:ext>
                </a:extLst>
              </a:tr>
              <a:tr h="195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FY17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28,309,986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27,792,085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405,562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7,057,283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6434293"/>
                  </a:ext>
                </a:extLst>
              </a:tr>
              <a:tr h="195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FY18 PROJ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26,911,686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27,948,772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(1,037,086)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6,020,197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9769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497285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Brighten our Future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Content Placeholder 10" title="Brighten Our Futur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13" y="1458135"/>
            <a:ext cx="4041892" cy="3031419"/>
          </a:xfrm>
        </p:spPr>
      </p:pic>
    </p:spTree>
    <p:extLst>
      <p:ext uri="{BB962C8B-B14F-4D97-AF65-F5344CB8AC3E}">
        <p14:creationId xmlns:p14="http://schemas.microsoft.com/office/powerpoint/2010/main" val="163312088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Dean’s Search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Meetings with Representatives from Isaacson, Miller Consultants: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Monday</a:t>
            </a:r>
            <a:r>
              <a:rPr lang="en-US" dirty="0"/>
              <a:t>, November 6, 4:15-5:00pm in Room 2261 of the Wright </a:t>
            </a:r>
            <a:r>
              <a:rPr lang="en-US" dirty="0" smtClean="0"/>
              <a:t>	Education </a:t>
            </a:r>
            <a:r>
              <a:rPr lang="en-US" dirty="0"/>
              <a:t>Building.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Tuesday</a:t>
            </a:r>
            <a:r>
              <a:rPr lang="en-US" dirty="0"/>
              <a:t>, November 7, 8:30-9:15am in Room 2261 of the Wright Education Building.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4965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Poll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Everywhere 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Instructions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Using </a:t>
            </a:r>
            <a:r>
              <a:rPr lang="en-US" dirty="0"/>
              <a:t>your cell phone send a text message with the following: 22333</a:t>
            </a:r>
          </a:p>
          <a:p>
            <a:r>
              <a:rPr lang="en-US" dirty="0"/>
              <a:t>Then type a message with: educationdea875</a:t>
            </a:r>
          </a:p>
          <a:p>
            <a:r>
              <a:rPr lang="en-US" dirty="0"/>
              <a:t>Respond with a message to the prompt “As a _____, I want a dean who____”</a:t>
            </a:r>
          </a:p>
          <a:p>
            <a:r>
              <a:rPr lang="en-US" dirty="0"/>
              <a:t> </a:t>
            </a:r>
            <a:r>
              <a:rPr lang="en-US" dirty="0" smtClean="0"/>
              <a:t>Responses </a:t>
            </a:r>
            <a:r>
              <a:rPr lang="en-US" dirty="0"/>
              <a:t>will be shared with the Dean’s Search Committee.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21174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2846" y="393008"/>
            <a:ext cx="3700462" cy="373814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Reimagining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 Education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Content Placeholder 6" title="Reimagining Ch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30" y="-111700"/>
            <a:ext cx="4682612" cy="4763729"/>
          </a:xfrm>
        </p:spPr>
      </p:pic>
    </p:spTree>
    <p:extLst>
      <p:ext uri="{BB962C8B-B14F-4D97-AF65-F5344CB8AC3E}">
        <p14:creationId xmlns:p14="http://schemas.microsoft.com/office/powerpoint/2010/main" val="1240093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422" y="525770"/>
            <a:ext cx="8004391" cy="69906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Faculty  Demographics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9670" y="2153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406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Gender</a:t>
            </a:r>
            <a:endParaRPr lang="en-US" sz="14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Female  63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Male </a:t>
            </a: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   40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Ethnicity</a:t>
            </a: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American </a:t>
            </a: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Indian/Alaska Native  </a:t>
            </a:r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0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Asian</a:t>
            </a: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   </a:t>
            </a:r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		5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Black/African </a:t>
            </a: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American </a:t>
            </a:r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5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Hispanic/Latino </a:t>
            </a: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 </a:t>
            </a:r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8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Native </a:t>
            </a: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Hawaiian/Pacific Island    </a:t>
            </a:r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0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Two </a:t>
            </a: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 more races           </a:t>
            </a:r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5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White</a:t>
            </a: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  </a:t>
            </a:r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	         80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60033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113" y="367704"/>
            <a:ext cx="8004391" cy="699065"/>
          </a:xfrm>
        </p:spPr>
        <p:txBody>
          <a:bodyPr/>
          <a:lstStyle/>
          <a:p>
            <a:pPr algn="ctr"/>
            <a:r>
              <a:rPr lang="en-US" dirty="0"/>
              <a:t>Teacher Education Admissions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679677"/>
              </p:ext>
            </p:extLst>
          </p:nvPr>
        </p:nvGraphicFramePr>
        <p:xfrm>
          <a:off x="519112" y="1628775"/>
          <a:ext cx="8438277" cy="173736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839200">
                  <a:extLst>
                    <a:ext uri="{9D8B030D-6E8A-4147-A177-3AD203B41FA5}">
                      <a16:colId xmlns:a16="http://schemas.microsoft.com/office/drawing/2014/main" val="149788775"/>
                    </a:ext>
                  </a:extLst>
                </a:gridCol>
                <a:gridCol w="106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670">
                  <a:extLst>
                    <a:ext uri="{9D8B030D-6E8A-4147-A177-3AD203B41FA5}">
                      <a16:colId xmlns:a16="http://schemas.microsoft.com/office/drawing/2014/main" val="1324983840"/>
                    </a:ext>
                  </a:extLst>
                </a:gridCol>
                <a:gridCol w="1245637">
                  <a:extLst>
                    <a:ext uri="{9D8B030D-6E8A-4147-A177-3AD203B41FA5}">
                      <a16:colId xmlns:a16="http://schemas.microsoft.com/office/drawing/2014/main" val="227105920"/>
                    </a:ext>
                  </a:extLst>
                </a:gridCol>
                <a:gridCol w="1441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2018*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2017*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2016*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Year Change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Year</a:t>
                      </a:r>
                      <a:r>
                        <a:rPr lang="en-US" sz="2400" baseline="0" dirty="0" smtClean="0"/>
                        <a:t> Change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69172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674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550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+33%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2735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Admits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+2%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+20%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8059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9113" y="3679565"/>
            <a:ext cx="7372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* Point in Time</a:t>
            </a:r>
          </a:p>
        </p:txBody>
      </p:sp>
    </p:spTree>
    <p:extLst>
      <p:ext uri="{BB962C8B-B14F-4D97-AF65-F5344CB8AC3E}">
        <p14:creationId xmlns:p14="http://schemas.microsoft.com/office/powerpoint/2010/main" val="2396772398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712" y="196746"/>
            <a:ext cx="5332810" cy="742950"/>
          </a:xfrm>
        </p:spPr>
        <p:txBody>
          <a:bodyPr/>
          <a:lstStyle/>
          <a:p>
            <a:r>
              <a:rPr lang="en-US" sz="2700" b="0" dirty="0"/>
              <a:t>TEP Admissions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378411"/>
              </p:ext>
            </p:extLst>
          </p:nvPr>
        </p:nvGraphicFramePr>
        <p:xfrm>
          <a:off x="1299039" y="1009436"/>
          <a:ext cx="6515100" cy="358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37521" y="1533418"/>
            <a:ext cx="473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3039" y="1125019"/>
            <a:ext cx="473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378</a:t>
            </a:r>
          </a:p>
        </p:txBody>
      </p:sp>
    </p:spTree>
    <p:extLst>
      <p:ext uri="{BB962C8B-B14F-4D97-AF65-F5344CB8AC3E}">
        <p14:creationId xmlns:p14="http://schemas.microsoft.com/office/powerpoint/2010/main" val="17676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544448"/>
              </p:ext>
            </p:extLst>
          </p:nvPr>
        </p:nvGraphicFramePr>
        <p:xfrm>
          <a:off x="1530538" y="1175916"/>
          <a:ext cx="6203762" cy="343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404712" y="196746"/>
            <a:ext cx="533281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700" b="0" kern="0" dirty="0"/>
              <a:t>TEP Spring Admissions</a:t>
            </a:r>
            <a:endParaRPr lang="en-US" sz="1913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2388299" y="1094539"/>
            <a:ext cx="473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6060" y="1233039"/>
            <a:ext cx="473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185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3821" y="1429819"/>
            <a:ext cx="473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171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8441" y="1208832"/>
            <a:ext cx="473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192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9342" y="1510038"/>
            <a:ext cx="473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164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7103" y="1701816"/>
            <a:ext cx="473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149</a:t>
            </a:r>
          </a:p>
        </p:txBody>
      </p:sp>
    </p:spTree>
    <p:extLst>
      <p:ext uri="{BB962C8B-B14F-4D97-AF65-F5344CB8AC3E}">
        <p14:creationId xmlns:p14="http://schemas.microsoft.com/office/powerpoint/2010/main" val="21724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7514"/>
              </p:ext>
            </p:extLst>
          </p:nvPr>
        </p:nvGraphicFramePr>
        <p:xfrm>
          <a:off x="2771775" y="767016"/>
          <a:ext cx="3600450" cy="161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</a:rPr>
                        <a:t> </a:t>
                      </a:r>
                      <a:endParaRPr lang="en-US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215" marR="14215" marT="0" marB="0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FY 2014</a:t>
                      </a:r>
                      <a:endParaRPr lang="en-US" sz="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215" marR="14215" marT="0" marB="0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FY 2015</a:t>
                      </a:r>
                    </a:p>
                  </a:txBody>
                  <a:tcPr marL="14215" marR="14215" marT="0" marB="0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FY 2016</a:t>
                      </a:r>
                    </a:p>
                  </a:txBody>
                  <a:tcPr marL="14215" marR="14215" marT="0" marB="0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FY 2017</a:t>
                      </a:r>
                    </a:p>
                  </a:txBody>
                  <a:tcPr marL="14215" marR="14215" marT="0" marB="0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FY 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July-Sept.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effectLst/>
                        <a:latin typeface="+mn-lt"/>
                      </a:endParaRPr>
                    </a:p>
                  </a:txBody>
                  <a:tcPr marL="14215" marR="14215" marT="0" marB="0">
                    <a:solidFill>
                      <a:srgbClr val="7D11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  <a:latin typeface="+mn-lt"/>
                        </a:rPr>
                        <a:t>Proposal Numbers </a:t>
                      </a:r>
                      <a:endParaRPr lang="en-US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215" marR="14215" marT="0" marB="0" anchor="ctr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121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112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116</a:t>
                      </a:r>
                    </a:p>
                  </a:txBody>
                  <a:tcPr marL="16533" marR="16533" marT="8267" marB="826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150</a:t>
                      </a:r>
                    </a:p>
                  </a:txBody>
                  <a:tcPr marL="16533" marR="16533" marT="8267" marB="826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41        ↑</a:t>
                      </a:r>
                    </a:p>
                  </a:txBody>
                  <a:tcPr marL="16533" marR="16533" marT="8267" marB="826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  <a:latin typeface="+mn-lt"/>
                        </a:rPr>
                        <a:t>Proposal </a:t>
                      </a:r>
                      <a:r>
                        <a:rPr lang="en-US" sz="700" kern="1200" dirty="0" smtClean="0">
                          <a:effectLst/>
                          <a:latin typeface="+mn-lt"/>
                        </a:rPr>
                        <a:t>Dollars </a:t>
                      </a:r>
                      <a:endParaRPr lang="en-US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215" marR="14215" marT="0" marB="0" anchor="ctr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$41,318,410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$50,600,487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$46,813,653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latin typeface="+mn-lt"/>
                          <a:ea typeface="Calibri"/>
                          <a:cs typeface="Times New Roman"/>
                        </a:rPr>
                        <a:t>$65,209,506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latin typeface="+mn-lt"/>
                          <a:ea typeface="Calibri"/>
                          <a:cs typeface="Times New Roman"/>
                        </a:rPr>
                        <a:t>$24,394,003 ↑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  <a:latin typeface="+mn-lt"/>
                        </a:rPr>
                        <a:t>Award Numbers </a:t>
                      </a:r>
                      <a:endParaRPr lang="en-US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215" marR="14215" marT="0" marB="0" anchor="ctr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63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62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67</a:t>
                      </a:r>
                    </a:p>
                  </a:txBody>
                  <a:tcPr marL="16533" marR="16533" marT="8267" marB="826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76</a:t>
                      </a:r>
                    </a:p>
                  </a:txBody>
                  <a:tcPr marL="16533" marR="16533" marT="8267" marB="826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17       ↔</a:t>
                      </a:r>
                    </a:p>
                  </a:txBody>
                  <a:tcPr marL="16533" marR="16533" marT="8267" marB="826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33103"/>
                  </a:ext>
                </a:extLst>
              </a:tr>
              <a:tr h="2481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  <a:latin typeface="+mn-lt"/>
                        </a:rPr>
                        <a:t>Award </a:t>
                      </a:r>
                      <a:r>
                        <a:rPr lang="en-US" sz="700" kern="1200" dirty="0" smtClean="0">
                          <a:effectLst/>
                          <a:latin typeface="+mn-lt"/>
                        </a:rPr>
                        <a:t>Dollars </a:t>
                      </a:r>
                      <a:endParaRPr lang="en-US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215" marR="14215" marT="0" marB="0" anchor="ctr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$8,322,828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$10,542,550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$11,087,241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latin typeface="+mn-lt"/>
                          <a:ea typeface="Calibri"/>
                          <a:cs typeface="Times New Roman"/>
                        </a:rPr>
                        <a:t>$7,013,361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latin typeface="+mn-lt"/>
                          <a:ea typeface="Calibri"/>
                          <a:cs typeface="Times New Roman"/>
                        </a:rPr>
                        <a:t>$2,524,842 ↑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  <a:latin typeface="+mn-lt"/>
                        </a:rPr>
                        <a:t>Indirect </a:t>
                      </a:r>
                      <a:r>
                        <a:rPr lang="en-US" sz="700" kern="1200" dirty="0" smtClean="0">
                          <a:effectLst/>
                          <a:latin typeface="+mn-lt"/>
                        </a:rPr>
                        <a:t>Dollars </a:t>
                      </a:r>
                      <a:endParaRPr lang="en-US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215" marR="14215" marT="0" marB="0" anchor="ctr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$1,496,746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$1,404,003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$1,316,966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latin typeface="+mn-lt"/>
                          <a:ea typeface="Calibri"/>
                          <a:cs typeface="Times New Roman"/>
                        </a:rPr>
                        <a:t>$1,141,643</a:t>
                      </a:r>
                      <a:endParaRPr lang="en-US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33" marR="16533" marT="8267" marB="826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latin typeface="+mn-lt"/>
                          <a:ea typeface="Calibri"/>
                          <a:cs typeface="Times New Roman"/>
                        </a:rPr>
                        <a:t>$314,265   ↑</a:t>
                      </a:r>
                    </a:p>
                  </a:txBody>
                  <a:tcPr marL="16533" marR="16533" marT="8267" marB="826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7463" y="342900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Times New Roman"/>
                <a:ea typeface="Calibri"/>
                <a:cs typeface="Times New Roman"/>
              </a:rPr>
              <a:t>Sponsored Research Trends FY14 to FY18</a:t>
            </a:r>
          </a:p>
          <a:p>
            <a:pPr algn="ctr"/>
            <a:r>
              <a:rPr lang="en-US" sz="900" b="1" dirty="0">
                <a:latin typeface="Times New Roman"/>
                <a:ea typeface="Calibri"/>
                <a:cs typeface="Times New Roman"/>
              </a:rPr>
              <a:t> School of Education</a:t>
            </a:r>
            <a:r>
              <a:rPr lang="en-US" sz="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900" b="1" dirty="0">
                <a:latin typeface="Times New Roman"/>
                <a:ea typeface="Calibri"/>
                <a:cs typeface="Times New Roman"/>
              </a:rPr>
              <a:t>Bloomington</a:t>
            </a:r>
            <a:endParaRPr lang="en-US" sz="9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2490" y="2657475"/>
            <a:ext cx="3600451" cy="229158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Spotlight on Current Grant Activity</a:t>
            </a:r>
          </a:p>
          <a:p>
            <a:pPr defTabSz="417909">
              <a:tabLst>
                <a:tab pos="996553" algn="l"/>
              </a:tabLst>
            </a:pPr>
            <a:endParaRPr lang="en-US" sz="900" b="1" dirty="0"/>
          </a:p>
          <a:p>
            <a:pPr marL="192881" indent="-192881" fontAlgn="ctr">
              <a:buFont typeface="+mj-lt"/>
              <a:buAutoNum type="arabicPeriod"/>
            </a:pPr>
            <a:r>
              <a:rPr lang="en-US" sz="900" b="1" dirty="0"/>
              <a:t>Arlene Benitez	       $2,550,113    </a:t>
            </a:r>
            <a:r>
              <a:rPr lang="en-US" sz="788" dirty="0"/>
              <a:t>South Sudan Higher Education Initiative for Equity and Leadership Development Follow-on (USAID)</a:t>
            </a:r>
          </a:p>
          <a:p>
            <a:pPr marL="192881" indent="-192881" fontAlgn="ctr">
              <a:buFont typeface="+mj-lt"/>
              <a:buAutoNum type="arabicPeriod"/>
            </a:pPr>
            <a:r>
              <a:rPr lang="en-US" sz="900" b="1" dirty="0"/>
              <a:t>Cindy Hmelo-Silver    $1,395,721    </a:t>
            </a:r>
            <a:r>
              <a:rPr lang="en-US" sz="788" dirty="0"/>
              <a:t>DAT-CROSS:  Developing Assessments and Tools to Support the Teaching and Learning of Science Crosscutting Concepts (IES)</a:t>
            </a:r>
          </a:p>
          <a:p>
            <a:pPr marL="192881" indent="-192881" fontAlgn="ctr">
              <a:buFont typeface="+mj-lt"/>
              <a:buAutoNum type="arabicPeriod"/>
            </a:pPr>
            <a:r>
              <a:rPr lang="en-US" sz="900" b="1" dirty="0"/>
              <a:t>Cindy Hmelo-Silvers   $1,234,535    </a:t>
            </a:r>
            <a:r>
              <a:rPr lang="en-US" sz="788" dirty="0"/>
              <a:t>Big Data from Small Groups (NSF)</a:t>
            </a:r>
          </a:p>
          <a:p>
            <a:pPr marL="192881" indent="-192881" defTabSz="417909">
              <a:buFont typeface="+mj-lt"/>
              <a:buAutoNum type="arabicPeriod"/>
              <a:tabLst>
                <a:tab pos="996553" algn="l"/>
              </a:tabLst>
            </a:pPr>
            <a:r>
              <a:rPr lang="en-US" sz="900" b="1" dirty="0"/>
              <a:t>Erik Jacobson	        $1,167,183    </a:t>
            </a:r>
            <a:r>
              <a:rPr lang="en-US" sz="788" dirty="0"/>
              <a:t>Assessing the Structure of Knowledge in Teaching Mathematics (NSF)</a:t>
            </a:r>
          </a:p>
          <a:p>
            <a:pPr marL="192881" indent="-192881" defTabSz="417909">
              <a:buFont typeface="+mj-lt"/>
              <a:buAutoNum type="arabicPeriod"/>
              <a:tabLst>
                <a:tab pos="996553" algn="l"/>
              </a:tabLst>
            </a:pPr>
            <a:r>
              <a:rPr lang="en-US" sz="900" b="1" dirty="0"/>
              <a:t>Kylie Peppler	        $1,142,667    </a:t>
            </a:r>
            <a:r>
              <a:rPr lang="en-US" sz="788" dirty="0"/>
              <a:t>DIP: BioSim: Developing a Wearable Toolkit for Teaching Complex Science Through Embodied Play (NSF)</a:t>
            </a:r>
          </a:p>
          <a:p>
            <a:pPr marL="192881" indent="-192881" defTabSz="417909">
              <a:buFont typeface="+mj-lt"/>
              <a:buAutoNum type="arabicPeriod"/>
              <a:tabLst>
                <a:tab pos="996553" algn="l"/>
              </a:tabLst>
            </a:pPr>
            <a:r>
              <a:rPr lang="en-US" sz="900" b="1" dirty="0"/>
              <a:t>Dionne Cross Francis  $1,573,000   </a:t>
            </a:r>
            <a:r>
              <a:rPr lang="en-US" sz="788" dirty="0"/>
              <a:t>Balfour Scholars Program (Lloyd G Balfour Foundation)</a:t>
            </a:r>
          </a:p>
        </p:txBody>
      </p:sp>
    </p:spTree>
    <p:extLst>
      <p:ext uri="{BB962C8B-B14F-4D97-AF65-F5344CB8AC3E}">
        <p14:creationId xmlns:p14="http://schemas.microsoft.com/office/powerpoint/2010/main" val="7519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3&quot;/&gt;&lt;property id=&quot;20307&quot; value=&quot;353&quot;/&gt;&lt;/object&gt;&lt;object type=&quot;3&quot; unique_id=&quot;10004&quot;&gt;&lt;property id=&quot;20148&quot; value=&quot;5&quot;/&gt;&lt;property id=&quot;20300&quot; value=&quot;Slide 4&quot;/&gt;&lt;property id=&quot;20307&quot; value=&quot;359&quot;/&gt;&lt;/object&gt;&lt;object type=&quot;3&quot; unique_id=&quot;10005&quot;&gt;&lt;property id=&quot;20148&quot; value=&quot;5&quot;/&gt;&lt;property id=&quot;20300&quot; value=&quot;Slide 5&quot;/&gt;&lt;property id=&quot;20307&quot; value=&quot;358&quot;/&gt;&lt;/object&gt;&lt;object type=&quot;3&quot; unique_id=&quot;10006&quot;&gt;&lt;property id=&quot;20148&quot; value=&quot;5&quot;/&gt;&lt;property id=&quot;20300&quot; value=&quot;Slide 6&quot;/&gt;&lt;property id=&quot;20307&quot; value=&quot;354&quot;/&gt;&lt;/object&gt;&lt;object type=&quot;3&quot; unique_id=&quot;10007&quot;&gt;&lt;property id=&quot;20148&quot; value=&quot;5&quot;/&gt;&lt;property id=&quot;20300&quot; value=&quot;Slide 7&quot;/&gt;&lt;property id=&quot;20307&quot; value=&quot;355&quot;/&gt;&lt;/object&gt;&lt;object type=&quot;3&quot; unique_id=&quot;10008&quot;&gt;&lt;property id=&quot;20148&quot; value=&quot;5&quot;/&gt;&lt;property id=&quot;20300&quot; value=&quot;Slide 15&quot;/&gt;&lt;property id=&quot;20307&quot; value=&quot;356&quot;/&gt;&lt;/object&gt;&lt;object type=&quot;3&quot; unique_id=&quot;10009&quot;&gt;&lt;property id=&quot;20148&quot; value=&quot;5&quot;/&gt;&lt;property id=&quot;20300&quot; value=&quot;Slide 16&quot;/&gt;&lt;property id=&quot;20307&quot; value=&quot;357&quot;/&gt;&lt;/object&gt;&lt;object type=&quot;3&quot; unique_id=&quot;10100&quot;&gt;&lt;property id=&quot;20148&quot; value=&quot;5&quot;/&gt;&lt;property id=&quot;20300&quot; value=&quot;Slide 10 - &amp;quot;Total Credit Hours by Department  Term Comparison&amp;quot;&quot;/&gt;&lt;property id=&quot;20307&quot; value=&quot;360&quot;/&gt;&lt;/object&gt;&lt;object type=&quot;3&quot; unique_id=&quot;10101&quot;&gt;&lt;property id=&quot;20148&quot; value=&quot;5&quot;/&gt;&lt;property id=&quot;20300&quot; value=&quot;Slide 11 - &amp;quot;Fall 2016 – Spring 2017&amp;quot;&quot;/&gt;&lt;property id=&quot;20307&quot; value=&quot;361&quot;/&gt;&lt;/object&gt;&lt;object type=&quot;3&quot; unique_id=&quot;29716&quot;&gt;&lt;property id=&quot;20148&quot; value=&quot;5&quot;/&gt;&lt;property id=&quot;20300&quot; value=&quot;Slide 12 - &amp;quot;Budget Summary Bloomington&amp;quot;&quot;/&gt;&lt;property id=&quot;20307&quot; value=&quot;363&quot;/&gt;&lt;/object&gt;&lt;object type=&quot;3&quot; unique_id=&quot;29717&quot;&gt;&lt;property id=&quot;20148&quot; value=&quot;5&quot;/&gt;&lt;property id=&quot;20300&quot; value=&quot;Slide 13 - &amp;quot;BL - Base Budget Over Time &amp;quot;&quot;/&gt;&lt;property id=&quot;20307&quot; value=&quot;362&quot;/&gt;&lt;/object&gt;&lt;object type=&quot;3&quot; unique_id=&quot;29783&quot;&gt;&lt;property id=&quot;20148&quot; value=&quot;5&quot;/&gt;&lt;property id=&quot;20300&quot; value=&quot;Slide 14 - &amp;quot;What Generates Surplus? How Does the School Apply Surplus?&amp;quot;&quot;/&gt;&lt;property id=&quot;20307&quot; value=&quot;364&quot;/&gt;&lt;/object&gt;&lt;object type=&quot;3&quot; unique_id=&quot;30169&quot;&gt;&lt;property id=&quot;20148&quot; value=&quot;5&quot;/&gt;&lt;property id=&quot;20300&quot; value=&quot;Slide 8 - &amp;quot;Teacher Education Admissions&amp;quot;&quot;/&gt;&lt;property id=&quot;20307&quot; value=&quot;365&quot;/&gt;&lt;/object&gt;&lt;object type=&quot;3&quot; unique_id=&quot;30170&quot;&gt;&lt;property id=&quot;20148&quot; value=&quot;5&quot;/&gt;&lt;property id=&quot;20300&quot; value=&quot;Slide 9 - &amp;quot;Teacher Education Admissions&amp;quot;&quot;/&gt;&lt;property id=&quot;20307&quot; value=&quot;366&quot;/&gt;&lt;/object&gt;&lt;object type=&quot;3&quot; unique_id=&quot;30309&quot;&gt;&lt;property id=&quot;20148&quot; value=&quot;5&quot;/&gt;&lt;property id=&quot;20300&quot; value=&quot;Slide 17 - &amp;quot;Sponsored Research Trends  FY13-FY17 Bloomington &amp;quot;&quot;/&gt;&lt;property id=&quot;20307&quot; value=&quot;369&quot;/&gt;&lt;/object&gt;&lt;object type=&quot;3&quot; unique_id=&quot;30310&quot;&gt;&lt;property id=&quot;20148&quot; value=&quot;5&quot;/&gt;&lt;property id=&quot;20300&quot; value=&quot;Slide 18&quot;/&gt;&lt;property id=&quot;20307&quot; value=&quot;367&quot;/&gt;&lt;/object&gt;&lt;object type=&quot;3&quot; unique_id=&quot;30311&quot;&gt;&lt;property id=&quot;20148&quot; value=&quot;5&quot;/&gt;&lt;property id=&quot;20300&quot; value=&quot;Slide 19 - &amp;quot;Bloomington Award Trends&amp;quot;&quot;/&gt;&lt;property id=&quot;20307&quot; value=&quot;368&quot;/&gt;&lt;/object&gt;&lt;object type=&quot;3&quot; unique_id=&quot;30370&quot;&gt;&lt;property id=&quot;20148&quot; value=&quot;5&quot;/&gt;&lt;property id=&quot;20300&quot; value=&quot;Slide 20 - &amp;quot;Bicentennial Campaign Report &amp;quot;&quot;/&gt;&lt;property id=&quot;20307&quot; value=&quot;370&quot;/&gt;&lt;/object&gt;&lt;object type=&quot;3&quot; unique_id=&quot;30835&quot;&gt;&lt;property id=&quot;20148&quot; value=&quot;5&quot;/&gt;&lt;property id=&quot;20300&quot; value=&quot;Slide 2 - &amp;quot;IU Day&amp;quot;&quot;/&gt;&lt;property id=&quot;20307&quot; value=&quot;371&quot;/&gt;&lt;/object&gt;&lt;object type=&quot;3&quot; unique_id=&quot;30899&quot;&gt;&lt;property id=&quot;20148&quot; value=&quot;5&quot;/&gt;&lt;property id=&quot;20300&quot; value=&quot;Slide 1 - &amp;quot;Bloomington Campus Faculty Meeting&amp;quot;&quot;/&gt;&lt;property id=&quot;20307&quot; value=&quot;372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IU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-template" id="{9D3E1DA2-45CF-1849-9323-73C3FD8B0E2E}" vid="{CD383398-8D5E-F94E-A2A0-635E944338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sharepoint/v3/field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IU-template.potx</Template>
  <TotalTime>4405</TotalTime>
  <Words>262</Words>
  <Application>Microsoft Office PowerPoint</Application>
  <PresentationFormat>On-screen Show (16:9)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IU-template</vt:lpstr>
      <vt:lpstr>Bloomington Campus Faculty Meeting</vt:lpstr>
      <vt:lpstr>PowerPoint Presentation</vt:lpstr>
      <vt:lpstr>Faculty  Demographics</vt:lpstr>
      <vt:lpstr>PowerPoint Presentation</vt:lpstr>
      <vt:lpstr>PowerPoint Presentation</vt:lpstr>
      <vt:lpstr>Teacher Education Admissions</vt:lpstr>
      <vt:lpstr>TEP Admissions</vt:lpstr>
      <vt:lpstr>PowerPoint Presentation</vt:lpstr>
      <vt:lpstr>PowerPoint Presentation</vt:lpstr>
      <vt:lpstr>PowerPoint Presentation</vt:lpstr>
      <vt:lpstr>Brighten our Future</vt:lpstr>
      <vt:lpstr>Dean’s Search</vt:lpstr>
      <vt:lpstr>Poll Everywhere Instructions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Gardner, Marlene J</cp:lastModifiedBy>
  <cp:revision>258</cp:revision>
  <cp:lastPrinted>2014-06-24T16:10:50Z</cp:lastPrinted>
  <dcterms:created xsi:type="dcterms:W3CDTF">2010-04-12T23:12:02Z</dcterms:created>
  <dcterms:modified xsi:type="dcterms:W3CDTF">2017-10-27T12:46:08Z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